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3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2" r:id="rId26"/>
    <p:sldId id="281" r:id="rId27"/>
    <p:sldId id="285" r:id="rId28"/>
    <p:sldId id="2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  <a:srgbClr val="DFF3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067139-5ACB-F505-F1F8-67AC6CD506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02C4B-0735-1B97-C97D-007A47BF6C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28C63-5EB6-490D-91BA-A8AD3255AA8E}" type="datetimeFigureOut">
              <a:rPr lang="en-IN" smtClean="0"/>
              <a:t>19-12-2022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F2711-5577-B67D-3645-9E2122770D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88BB6B-0DC2-3DC3-EDEC-AAE58F0BF0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DF1D8-C8EF-489A-977A-3290ECEE70D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3061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68D6-414F-4DFA-82E1-61460D413FB5}" type="datetimeFigureOut">
              <a:rPr lang="en-IN" smtClean="0"/>
              <a:t>19-12-2022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1708F9-BE1A-497B-8BF5-D11D389729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45277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44EA19F-28D2-4A38-887F-82CCF12D125C}" type="datetime1">
              <a:rPr lang="en-US" smtClean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14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B8D55-FB3D-4F9E-A601-477DE8D27175}" type="datetime1">
              <a:rPr lang="en-US" smtClean="0"/>
              <a:t>12/19/2022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106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B4CE254-F3A2-496D-A160-6C24D73D697E}" type="datetime1">
              <a:rPr lang="en-US" smtClean="0"/>
              <a:t>12/19/2022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4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184CB99-2120-43A4-84E4-CADE8A5A55B8}" type="datetime1">
              <a:rPr lang="en-US" smtClean="0"/>
              <a:t>12/19/2022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9642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BD67C27-0796-415A-B290-A82A7016E10C}" type="datetime1">
              <a:rPr lang="en-US" smtClean="0"/>
              <a:t>12/19/2022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797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DB12C-C5D7-4F44-A2CE-8EDE9967C7B3}" type="datetime1">
              <a:rPr lang="en-US" smtClean="0"/>
              <a:t>12/19/2022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62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E66830-F640-4940-B986-667A44D771BF}" type="datetime1">
              <a:rPr lang="en-US" smtClean="0"/>
              <a:t>12/19/2022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6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9DB0-8DD9-48C4-832D-E054199109B5}" type="datetime1">
              <a:rPr lang="en-US" smtClean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619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D25294DF-62A8-4E69-A761-1800415F807C}" type="datetime1">
              <a:rPr lang="en-US" smtClean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428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79D13-14CF-4254-9218-F79EEE8FF3F1}" type="datetime1">
              <a:rPr lang="en-US" smtClean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81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49C3D-DF3B-4E36-A372-2BD934A6DD01}" type="datetime1">
              <a:rPr lang="en-US" smtClean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755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1ACE12-0E94-422C-A45B-B28810744A5D}" type="datetime1">
              <a:rPr lang="en-US" smtClean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41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077B-23D0-4527-B2F3-580A84464418}" type="datetime1">
              <a:rPr lang="en-US" smtClean="0"/>
              <a:t>12/19/2022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38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5B91-D4F8-480C-A8BB-A2EDB4D7301B}" type="datetime1">
              <a:rPr lang="en-US" smtClean="0"/>
              <a:t>12/19/2022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050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9937E-7FDA-485A-BFA5-62E79AC38611}" type="datetime1">
              <a:rPr lang="en-US" smtClean="0"/>
              <a:t>12/19/2022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36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6D163-28AA-4B7C-B10D-715EC04E08A3}" type="datetime1">
              <a:rPr lang="en-US" smtClean="0"/>
              <a:t>12/19/2022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076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CAC7F-A915-4A81-8806-7D6BF02C7D0D}" type="datetime1">
              <a:rPr lang="en-US" smtClean="0"/>
              <a:t>12/19/2022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11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2915E-5375-44E1-894A-86A7E1DA5019}" type="datetime1">
              <a:rPr lang="en-US" smtClean="0"/>
              <a:t>12/19/2022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314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20C15-1384-4EF5-98F5-1221C1A8919B}" type="datetime1">
              <a:rPr lang="en-US" smtClean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216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4" r:id="rId1"/>
    <p:sldLayoutId id="2147484075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  <p:sldLayoutId id="2147484087" r:id="rId14"/>
    <p:sldLayoutId id="2147484088" r:id="rId15"/>
    <p:sldLayoutId id="2147484089" r:id="rId16"/>
    <p:sldLayoutId id="2147484090" r:id="rId17"/>
    <p:sldLayoutId id="2147484091" r:id="rId18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3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6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601E2-3A06-7910-76AD-CA0995E0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227" y="181153"/>
            <a:ext cx="8963025" cy="1364353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r>
              <a:rPr lang="en-IN" sz="4400" b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</a:rPr>
              <a:t>GOLD PRICE PREDICTION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4676F920-E9A7-D0E9-4579-4C632D2EA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24825" y="3986212"/>
            <a:ext cx="5353050" cy="2040536"/>
          </a:xfrm>
        </p:spPr>
        <p:txBody>
          <a:bodyPr>
            <a:normAutofit fontScale="25000" lnSpcReduction="20000"/>
          </a:bodyPr>
          <a:lstStyle/>
          <a:p>
            <a:r>
              <a:rPr lang="en-US" sz="7200" b="1" u="sng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TEAM MEMBERS FROM (GROUP – 3)</a:t>
            </a:r>
          </a:p>
          <a:p>
            <a:endParaRPr lang="en-US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6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Ms. Ahire Mrunal Arun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6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Ms. Jejurkar Payal Raosaheb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6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Ms. Sawant Prachi Rajesh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6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  Kakaraparthi Mahesh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6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  Jaybhaye Rushikesh Dinkarrao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6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  Kanala Suman Kumar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2787CB85-6344-A8FC-95AA-2C0B505C0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flipH="1">
            <a:off x="8286750" y="2533650"/>
            <a:ext cx="2657476" cy="89535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6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6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 Rajshekhar </a:t>
            </a:r>
          </a:p>
          <a:p>
            <a:r>
              <a:rPr lang="en-US" sz="6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Ms. Pallavi</a:t>
            </a:r>
          </a:p>
          <a:p>
            <a:pPr marL="0" indent="0">
              <a:buNone/>
            </a:pPr>
            <a:r>
              <a:rPr lang="en-US" sz="6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</a:p>
          <a:p>
            <a:endParaRPr lang="en-US" sz="6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6200" dirty="0">
              <a:solidFill>
                <a:schemeClr val="bg1"/>
              </a:solidFill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780F1A1-D080-84A7-1E9F-797F10977F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286750" y="1921715"/>
            <a:ext cx="2343150" cy="666658"/>
          </a:xfrm>
        </p:spPr>
        <p:txBody>
          <a:bodyPr anchor="ctr">
            <a:normAutofit fontScale="25000" lnSpcReduction="20000"/>
          </a:bodyPr>
          <a:lstStyle/>
          <a:p>
            <a:pPr marL="0" indent="0">
              <a:buNone/>
            </a:pPr>
            <a:r>
              <a:rPr lang="en-US" sz="9600" b="1" u="sng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MENTOR</a:t>
            </a:r>
            <a:endParaRPr lang="en-IN" sz="9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C09785-D566-1D1F-5B02-16B865F90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1752600"/>
            <a:ext cx="7743825" cy="4467225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softEdge">
            <a:bevelT/>
            <a:bevelB prst="relaxedInset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415FF8-1B0A-B424-430E-C13E436B1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76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14E538F-D345-94FE-631D-24AD79D5C35E}"/>
              </a:ext>
            </a:extLst>
          </p:cNvPr>
          <p:cNvSpPr txBox="1"/>
          <p:nvPr/>
        </p:nvSpPr>
        <p:spPr>
          <a:xfrm>
            <a:off x="4235823" y="169440"/>
            <a:ext cx="37203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  </a:t>
            </a:r>
            <a:r>
              <a:rPr lang="en-US" sz="4000" b="1" u="sng" dirty="0">
                <a:solidFill>
                  <a:schemeClr val="accent1"/>
                </a:solidFill>
              </a:rPr>
              <a:t>BOX PLOTS</a:t>
            </a:r>
            <a:endParaRPr lang="en-IN" sz="4000" b="1" u="sng" dirty="0">
              <a:solidFill>
                <a:schemeClr val="accent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F47C2C-33A0-940A-914C-220D02328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53" y="1081808"/>
            <a:ext cx="10727091" cy="26275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E771FF-FD65-88D2-1007-42F2665E3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52" y="4061012"/>
            <a:ext cx="10727091" cy="262754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29C53D-F89D-6275-BBAA-CFEEEF778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58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0DB9C5-DC95-F39E-2F50-5D1A9288B036}"/>
              </a:ext>
            </a:extLst>
          </p:cNvPr>
          <p:cNvSpPr txBox="1"/>
          <p:nvPr/>
        </p:nvSpPr>
        <p:spPr>
          <a:xfrm>
            <a:off x="4493491" y="97051"/>
            <a:ext cx="32050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u="sng" dirty="0">
                <a:solidFill>
                  <a:schemeClr val="accent1"/>
                </a:solidFill>
              </a:rPr>
              <a:t>VIOLIN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E5085-1D55-4C46-31B7-3FFC4639E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91" y="878828"/>
            <a:ext cx="10926618" cy="2741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B6A3C8-E938-FAC1-D24A-65B3F4B99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92" y="3869586"/>
            <a:ext cx="10926618" cy="28174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C1F978-3F3B-E4D1-CC0C-094CAF863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08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92597A-3011-EB94-FF3A-1B164CE95E0F}"/>
              </a:ext>
            </a:extLst>
          </p:cNvPr>
          <p:cNvSpPr txBox="1"/>
          <p:nvPr/>
        </p:nvSpPr>
        <p:spPr>
          <a:xfrm>
            <a:off x="4239492" y="0"/>
            <a:ext cx="33712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solidFill>
                  <a:schemeClr val="accent1"/>
                </a:solidFill>
              </a:rPr>
              <a:t>SWARM PLOT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DA2542-C723-F848-C6ED-5CDE817EB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4" y="823403"/>
            <a:ext cx="11046691" cy="28263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B181E4-10A0-447E-2837-52588D5E2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4" y="3856243"/>
            <a:ext cx="11046691" cy="28263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45C4798-3501-4C34-B4E4-64A0FC03F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79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1F1459-98FE-4E8C-D973-37C6EAF881F7}"/>
              </a:ext>
            </a:extLst>
          </p:cNvPr>
          <p:cNvSpPr txBox="1"/>
          <p:nvPr/>
        </p:nvSpPr>
        <p:spPr>
          <a:xfrm>
            <a:off x="2295235" y="64655"/>
            <a:ext cx="73983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u="sng" dirty="0">
                <a:solidFill>
                  <a:schemeClr val="accent1"/>
                </a:solidFill>
              </a:rPr>
              <a:t>SCATTER PLOT ,HISTOGRAM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3A967-DA2C-A27C-995D-BF48137B4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4" y="4049738"/>
            <a:ext cx="5394035" cy="2646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BAE533-76C5-11B5-7B5D-2D5D99FAF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0" y="850955"/>
            <a:ext cx="11231419" cy="3009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C22675-2DAF-9B00-36A3-B093148B8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1" y="4049738"/>
            <a:ext cx="5717310" cy="26466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646CF6-355A-34BC-E127-D2B56B374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1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98E909-0522-7C3F-013D-D4D0EBE2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11" y="251896"/>
            <a:ext cx="7151387" cy="29531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5CFA41-8121-1B3E-5992-2C23F517C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12" y="3429000"/>
            <a:ext cx="7151388" cy="2944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5B7DC-130A-581F-1755-2798ED081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18" y="1138517"/>
            <a:ext cx="4454370" cy="52076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308EDC-1694-89FD-FB7C-799C6301CD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75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872EFE-98DE-DC2B-4BB1-8406902420B0}"/>
              </a:ext>
            </a:extLst>
          </p:cNvPr>
          <p:cNvSpPr txBox="1"/>
          <p:nvPr/>
        </p:nvSpPr>
        <p:spPr>
          <a:xfrm>
            <a:off x="1736436" y="87806"/>
            <a:ext cx="8405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u="sng" dirty="0" err="1">
                <a:solidFill>
                  <a:schemeClr val="accent1"/>
                </a:solidFill>
              </a:rPr>
              <a:t>Cheking</a:t>
            </a:r>
            <a:r>
              <a:rPr lang="en-US" sz="2800" b="1" u="sng" dirty="0">
                <a:solidFill>
                  <a:schemeClr val="accent1"/>
                </a:solidFill>
              </a:rPr>
              <a:t> Data Is Stationary or Non-Stationary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0A2D3-3C29-4873-76C3-1E053FA03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51" y="1065221"/>
            <a:ext cx="10423898" cy="53540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3914E5-C9B6-A1ED-64D3-B7A0C1997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84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EC6B20-6AE6-799E-66E4-9615A611A82B}"/>
              </a:ext>
            </a:extLst>
          </p:cNvPr>
          <p:cNvSpPr txBox="1"/>
          <p:nvPr/>
        </p:nvSpPr>
        <p:spPr>
          <a:xfrm>
            <a:off x="3195782" y="25406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u="sng" dirty="0">
                <a:solidFill>
                  <a:schemeClr val="accent1"/>
                </a:solidFill>
              </a:rPr>
              <a:t>Make the Time Series Data Stationary</a:t>
            </a:r>
            <a:endParaRPr lang="en-IN" sz="2400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5B234-E28D-0751-1280-12744C677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3" y="858981"/>
            <a:ext cx="11139053" cy="56711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D584BD-A708-AC9B-5F9A-CA58B9341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8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A4563F-A5B3-2C34-0516-747214834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0" y="394441"/>
            <a:ext cx="11268365" cy="3034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976CFD-476F-3A63-0BCF-30263D162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0" y="3580713"/>
            <a:ext cx="11268365" cy="303455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580558-9B02-CB0B-F1C4-641CC223B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8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312FE1-C3CB-D26C-BAC7-D522B4263777}"/>
              </a:ext>
            </a:extLst>
          </p:cNvPr>
          <p:cNvSpPr txBox="1"/>
          <p:nvPr/>
        </p:nvSpPr>
        <p:spPr>
          <a:xfrm>
            <a:off x="4835236" y="161697"/>
            <a:ext cx="25215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chemeClr val="accent1"/>
                </a:solidFill>
              </a:rPr>
              <a:t>ARIMA MODEL</a:t>
            </a:r>
            <a:endParaRPr lang="en-IN" sz="2400" b="1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778259-2FB1-270C-2C0A-A83EB633D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8" y="942110"/>
            <a:ext cx="10760071" cy="56121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84BEA7-6EC6-43B5-202F-D5F5F0910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94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82D459-86D2-E47C-6FCF-54590433F958}"/>
              </a:ext>
            </a:extLst>
          </p:cNvPr>
          <p:cNvSpPr txBox="1"/>
          <p:nvPr/>
        </p:nvSpPr>
        <p:spPr>
          <a:xfrm>
            <a:off x="3833091" y="1642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chemeClr val="accent1"/>
                </a:solidFill>
              </a:rPr>
              <a:t>ARIMA &amp; SARIMAX FORECAST</a:t>
            </a:r>
            <a:endParaRPr lang="en-IN" sz="2400" b="1" u="sng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BC10B-E65F-9FC5-D357-27BBE4C63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356545"/>
            <a:ext cx="6012875" cy="41449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C49ACF-91E9-1723-6D71-48E6199AF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53" y="1356544"/>
            <a:ext cx="5532581" cy="41449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E4018F-D46E-DE97-A45C-FDB0AB06B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91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4100-4899-1003-41FA-5A3009F1A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4099" y="288123"/>
            <a:ext cx="6200775" cy="1293028"/>
          </a:xfrm>
        </p:spPr>
        <p:txBody>
          <a:bodyPr/>
          <a:lstStyle/>
          <a:p>
            <a:r>
              <a:rPr lang="en-US" b="1" u="sng" dirty="0">
                <a:solidFill>
                  <a:schemeClr val="accent1"/>
                </a:solidFill>
              </a:rPr>
              <a:t>Business Objective</a:t>
            </a:r>
            <a:endParaRPr lang="en-IN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30C91-7B2A-B9F7-6EDB-EE3A47B6C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33575"/>
            <a:ext cx="10820400" cy="3524249"/>
          </a:xfrm>
        </p:spPr>
        <p:txBody>
          <a:bodyPr/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b="1" dirty="0">
                <a:solidFill>
                  <a:schemeClr val="bg1"/>
                </a:solidFill>
              </a:rPr>
              <a:t>Data provided is related to gold prices. The objective is to understand the underlying structure in your dataset and come up with a suitable forecasting model which can effectively forecast gold prices for next 30 days.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GB" sz="2400" b="1" dirty="0">
                <a:solidFill>
                  <a:schemeClr val="bg1"/>
                </a:solidFill>
              </a:rPr>
              <a:t>This forecast model will be used by gold exporting and gold importing companies to understand the metal price movements and accordingly set their revenue expectations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AF6ADC-60BE-85F5-EDEC-1F943CFBB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8885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A89A46-0F19-C98E-B155-C06AD60FF3C4}"/>
              </a:ext>
            </a:extLst>
          </p:cNvPr>
          <p:cNvSpPr txBox="1"/>
          <p:nvPr/>
        </p:nvSpPr>
        <p:spPr>
          <a:xfrm>
            <a:off x="5061527" y="226352"/>
            <a:ext cx="2068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chemeClr val="accent1"/>
                </a:solidFill>
              </a:rPr>
              <a:t>LSTM MODEL</a:t>
            </a:r>
            <a:endParaRPr lang="en-IN" sz="2400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2086B-EF17-0E5B-A90C-D25E362E8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4" y="1653432"/>
            <a:ext cx="9051636" cy="4858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CCF9F6-8FC2-20A0-7F83-73DDEEEAD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82" y="824014"/>
            <a:ext cx="2068945" cy="5687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5CB023-D6A6-6E31-B566-67D5369D6F81}"/>
              </a:ext>
            </a:extLst>
          </p:cNvPr>
          <p:cNvSpPr txBox="1"/>
          <p:nvPr/>
        </p:nvSpPr>
        <p:spPr>
          <a:xfrm>
            <a:off x="295564" y="939892"/>
            <a:ext cx="83404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bg1"/>
                </a:solidFill>
              </a:rPr>
              <a:t>LSTM line plot and data like same to original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C2F7A8-5D0A-5479-9464-96949707C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87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1312E9-C053-5EC3-CA93-17ED723A5A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1141490"/>
            <a:ext cx="1453575" cy="48469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EF4DE0-4614-5747-516D-75B9A8A44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1" y="5615709"/>
            <a:ext cx="1453575" cy="10211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2E1389-CBF5-2677-FBEF-EB9569FEC594}"/>
              </a:ext>
            </a:extLst>
          </p:cNvPr>
          <p:cNvSpPr txBox="1"/>
          <p:nvPr/>
        </p:nvSpPr>
        <p:spPr>
          <a:xfrm>
            <a:off x="229215" y="5671795"/>
            <a:ext cx="92288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</a:rPr>
              <a:t>The RMSE value for LSTM model is 76.09</a:t>
            </a:r>
          </a:p>
          <a:p>
            <a:pPr marL="0" indent="0">
              <a:buNone/>
            </a:pPr>
            <a:r>
              <a:rPr lang="en-GB" sz="2400" b="1" dirty="0">
                <a:solidFill>
                  <a:schemeClr val="bg1"/>
                </a:solidFill>
              </a:rPr>
              <a:t>Finally selected LSTM model for forecasting. 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5F2AB2-BD2C-B93C-19AF-FAEACA639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A16A1F-9830-B618-E8A9-A774E01AD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16" y="111760"/>
            <a:ext cx="9228820" cy="550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51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AC7182-BD86-3FAD-9B21-B5699454E55D}"/>
              </a:ext>
            </a:extLst>
          </p:cNvPr>
          <p:cNvSpPr txBox="1"/>
          <p:nvPr/>
        </p:nvSpPr>
        <p:spPr>
          <a:xfrm>
            <a:off x="2872509" y="0"/>
            <a:ext cx="73521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chemeClr val="accent1"/>
                </a:solidFill>
              </a:rPr>
              <a:t>Home page deployment</a:t>
            </a:r>
            <a:endParaRPr lang="en-IN" sz="40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8CF61-CCFE-8DAB-5116-F740EAE27805}"/>
              </a:ext>
            </a:extLst>
          </p:cNvPr>
          <p:cNvSpPr txBox="1"/>
          <p:nvPr/>
        </p:nvSpPr>
        <p:spPr>
          <a:xfrm>
            <a:off x="563417" y="8771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1" dirty="0">
                <a:solidFill>
                  <a:schemeClr val="bg1"/>
                </a:solidFill>
                <a:cs typeface="Arial" panose="020B0604020202020204" pitchFamily="34" charset="0"/>
              </a:rPr>
              <a:t>Business Objective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59A492-7B10-3D08-9304-9E98C0BBD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433191-53B7-1EAD-3445-D04E78F30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" y="1246494"/>
            <a:ext cx="11470639" cy="53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9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621A4F-4C42-E875-9B9E-1CAC8151E952}"/>
              </a:ext>
            </a:extLst>
          </p:cNvPr>
          <p:cNvSpPr txBox="1"/>
          <p:nvPr/>
        </p:nvSpPr>
        <p:spPr>
          <a:xfrm>
            <a:off x="3306619" y="9705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Data </a:t>
            </a:r>
            <a:r>
              <a:rPr lang="en-US" sz="2400" b="1" u="sng" dirty="0" err="1">
                <a:solidFill>
                  <a:srgbClr val="FF0000"/>
                </a:solidFill>
              </a:rPr>
              <a:t>visuvalization</a:t>
            </a:r>
            <a:r>
              <a:rPr lang="en-US" sz="2400" b="1" u="sng" dirty="0">
                <a:solidFill>
                  <a:srgbClr val="FF0000"/>
                </a:solidFill>
              </a:rPr>
              <a:t> in deployment</a:t>
            </a:r>
            <a:endParaRPr lang="en-IN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A4D08D-C3D3-4765-541C-57A473AF4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204A65-D6AF-CD38-306C-B998B2939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5" y="881119"/>
            <a:ext cx="11620190" cy="571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08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45F6F1-43E2-AC26-D098-0CB5B82CCF36}"/>
              </a:ext>
            </a:extLst>
          </p:cNvPr>
          <p:cNvSpPr txBox="1"/>
          <p:nvPr/>
        </p:nvSpPr>
        <p:spPr>
          <a:xfrm>
            <a:off x="3639127" y="15077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solidFill>
                  <a:srgbClr val="FF0000"/>
                </a:solidFill>
              </a:rPr>
              <a:t>GRAPHS ACTUAL vs PREDICTION</a:t>
            </a:r>
            <a:endParaRPr lang="en-IN" sz="24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3EE106-1A85-4D73-0E9A-5790CA51E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72A7C-CA01-8FDC-3727-0C6A1710A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5" y="881118"/>
            <a:ext cx="11620190" cy="571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75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1D3AED-FD3D-C0A4-A62C-362229610DA5}"/>
              </a:ext>
            </a:extLst>
          </p:cNvPr>
          <p:cNvSpPr txBox="1"/>
          <p:nvPr/>
        </p:nvSpPr>
        <p:spPr>
          <a:xfrm>
            <a:off x="3676072" y="17093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Forecasted value for date</a:t>
            </a:r>
            <a:endParaRPr lang="en-IN" sz="28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201FFE-8DA1-9342-4CA3-056EFA585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42D698-BBF0-ADF7-820E-22A9AF7B8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4" y="881118"/>
            <a:ext cx="11620191" cy="571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19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A42E63-2B71-B0FF-3C7F-8FE2AEDD0EAB}"/>
              </a:ext>
            </a:extLst>
          </p:cNvPr>
          <p:cNvSpPr txBox="1"/>
          <p:nvPr/>
        </p:nvSpPr>
        <p:spPr>
          <a:xfrm>
            <a:off x="3971636" y="7857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Forecasted graph</a:t>
            </a:r>
            <a:endParaRPr lang="en-IN" sz="28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FA2DDD-0C92-6F86-64CD-6EBEF130C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8EF482-1218-085F-B6E3-548A88536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4" y="881119"/>
            <a:ext cx="11723215" cy="571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93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C0A7F5-AD3B-4D59-C851-A1ED70F64C62}"/>
              </a:ext>
            </a:extLst>
          </p:cNvPr>
          <p:cNvSpPr txBox="1"/>
          <p:nvPr/>
        </p:nvSpPr>
        <p:spPr>
          <a:xfrm>
            <a:off x="4082472" y="734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FF0000"/>
                </a:solidFill>
              </a:rPr>
              <a:t> FOR ANY QUERIES  </a:t>
            </a:r>
            <a:endParaRPr lang="en-IN" sz="2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351B9-1042-CDE0-B4BA-837C38519CA5}"/>
              </a:ext>
            </a:extLst>
          </p:cNvPr>
          <p:cNvSpPr txBox="1"/>
          <p:nvPr/>
        </p:nvSpPr>
        <p:spPr>
          <a:xfrm>
            <a:off x="822037" y="2699772"/>
            <a:ext cx="137991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Ms. Mrunal Arun Ahire 	                        </a:t>
            </a:r>
            <a:r>
              <a:rPr lang="en-IN" sz="240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mrunalahire2022@gmail.com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Ms. Payal Raosaheb Jejurkar                 payaljejurkar@gmail.com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Ms. Prachi Rajesh Sawant                      prachisawant099@gmail.com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 Kakaraparthi Mahesh                        kakaraparthimahesh98.gmail.com</a:t>
            </a:r>
            <a:endParaRPr lang="en-IN" sz="2400" dirty="0">
              <a:solidFill>
                <a:schemeClr val="bg1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 Jaybhaye Rushikesh Dinkarrao       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rushikesh.jaybhaye@gmail.com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Mr. Kanala Suman Kumar                       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sumankanala13@gmail.com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1D4CD-3FD9-E73B-9B3D-775BFE7A1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24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454598-4403-D764-B04C-53CA12946455}"/>
              </a:ext>
            </a:extLst>
          </p:cNvPr>
          <p:cNvSpPr txBox="1"/>
          <p:nvPr/>
        </p:nvSpPr>
        <p:spPr>
          <a:xfrm>
            <a:off x="3048000" y="2767280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0" b="1" u="sng" dirty="0">
                <a:solidFill>
                  <a:srgbClr val="00B050"/>
                </a:solidFill>
              </a:rPr>
              <a:t>THANK YOU </a:t>
            </a:r>
            <a:endParaRPr lang="en-IN" sz="8000" b="1" dirty="0">
              <a:solidFill>
                <a:srgbClr val="00B05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0AF9DF-8F1D-87DD-51B9-E057B1F39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9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5F8C6-5156-A3EC-2471-83EDDA0F3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0800000" flipV="1">
            <a:off x="904874" y="533399"/>
            <a:ext cx="11287125" cy="771525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      </a:t>
            </a:r>
            <a:br>
              <a:rPr lang="en-US" u="sng" dirty="0"/>
            </a:br>
            <a:br>
              <a:rPr lang="en-US" u="sng" dirty="0"/>
            </a:br>
            <a:r>
              <a:rPr lang="en-US" dirty="0"/>
              <a:t>              </a:t>
            </a:r>
            <a:r>
              <a:rPr lang="en-US" sz="4400" b="1" u="sng" cap="none" dirty="0">
                <a:solidFill>
                  <a:schemeClr val="accent1"/>
                </a:solidFill>
              </a:rPr>
              <a:t>DATA SET DETAILS</a:t>
            </a:r>
            <a:endParaRPr lang="en-IN" sz="4400" b="1" cap="none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70A16-D568-9881-EBB9-D9A6CA6E0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362" y="1660524"/>
            <a:ext cx="10963276" cy="75565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This  dataset contains information  about Gold Prices from 2016 to 2021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A5FD81-E402-2CFD-BB1C-092985CC4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2" y="2416176"/>
            <a:ext cx="10542495" cy="41601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E544B1-DAF7-A4CD-B56C-78B228B24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39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B974D-D014-A5C2-9A00-6BC7B03FA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76" y="1054814"/>
            <a:ext cx="12792076" cy="122626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bg1"/>
                </a:solidFill>
              </a:rPr>
              <a:t>Changes ARE DONE BY adding days , MONTHS, differences and Quarter for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data preprocessing 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1D8EBD-3505-6FC1-C094-E9ABEEF9C545}"/>
              </a:ext>
            </a:extLst>
          </p:cNvPr>
          <p:cNvSpPr txBox="1"/>
          <p:nvPr/>
        </p:nvSpPr>
        <p:spPr>
          <a:xfrm>
            <a:off x="685776" y="346928"/>
            <a:ext cx="92202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                                           </a:t>
            </a:r>
            <a:r>
              <a:rPr lang="en-US" sz="3200" dirty="0"/>
              <a:t> </a:t>
            </a:r>
            <a:r>
              <a:rPr lang="en-US" sz="4000" b="1" u="sng" dirty="0">
                <a:solidFill>
                  <a:schemeClr val="accent1"/>
                </a:solidFill>
              </a:rPr>
              <a:t>Data Preprocessing </a:t>
            </a:r>
            <a:endParaRPr lang="en-IN" sz="4000" b="1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C9D3ED-8F6F-D877-70D9-2A5D609AD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74" y="2133741"/>
            <a:ext cx="10237693" cy="40318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93515E-3F52-E400-7E47-1D15DC999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02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5C13-672F-E362-59D1-8888CA893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3434" y="264328"/>
            <a:ext cx="9663952" cy="735105"/>
          </a:xfrm>
        </p:spPr>
        <p:txBody>
          <a:bodyPr>
            <a:noAutofit/>
          </a:bodyPr>
          <a:lstStyle/>
          <a:p>
            <a:r>
              <a:rPr lang="en-IN" sz="2800" b="1" u="sng" dirty="0">
                <a:solidFill>
                  <a:schemeClr val="accent1"/>
                </a:solidFill>
              </a:rPr>
              <a:t>DATA SET </a:t>
            </a:r>
            <a:r>
              <a:rPr lang="en-US" sz="2800" b="1" u="sng" dirty="0">
                <a:solidFill>
                  <a:schemeClr val="accent1"/>
                </a:solidFill>
              </a:rPr>
              <a:t>Visualization In Line graph</a:t>
            </a:r>
            <a:br>
              <a:rPr lang="en-US" sz="2800" b="1" u="sng" dirty="0">
                <a:solidFill>
                  <a:schemeClr val="accent1"/>
                </a:solidFill>
              </a:rPr>
            </a:br>
            <a:r>
              <a:rPr lang="en-IN" sz="28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252402-AEDC-3C62-35AD-A3169027B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39" y="1273473"/>
            <a:ext cx="9873519" cy="5252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3BCAB1-A48B-F56B-A865-5EC5BB6F3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57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7901B-BB04-A95D-5C0C-DCD0CD883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6205"/>
            <a:ext cx="8608359" cy="753035"/>
          </a:xfrm>
        </p:spPr>
        <p:txBody>
          <a:bodyPr/>
          <a:lstStyle/>
          <a:p>
            <a:r>
              <a:rPr lang="en-US" b="1" u="sng" dirty="0">
                <a:solidFill>
                  <a:schemeClr val="accent1"/>
                </a:solidFill>
              </a:rPr>
              <a:t>EXPLORATORY DATA ANALYSIS</a:t>
            </a:r>
            <a:endParaRPr lang="en-IN" b="1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20C43F-BD48-B789-3B0D-FBA420BE3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5" y="1999130"/>
            <a:ext cx="5181599" cy="45015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3A7AE8-348D-0F51-28A4-DE98FD50F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99130"/>
            <a:ext cx="5280418" cy="45015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8C065D6-3039-D9EA-68F6-11E5D964337F}"/>
              </a:ext>
            </a:extLst>
          </p:cNvPr>
          <p:cNvSpPr txBox="1"/>
          <p:nvPr/>
        </p:nvSpPr>
        <p:spPr>
          <a:xfrm>
            <a:off x="1317812" y="1307958"/>
            <a:ext cx="9751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>
                <a:solidFill>
                  <a:srgbClr val="0070C0"/>
                </a:solidFill>
              </a:rPr>
              <a:t>PRICE DISTRIBUTION BY MONTHLY              PRICE DISTRIBUTION </a:t>
            </a:r>
            <a:r>
              <a:rPr lang="en-US" b="1" dirty="0">
                <a:solidFill>
                  <a:srgbClr val="0070C0"/>
                </a:solidFill>
              </a:rPr>
              <a:t>BY QUARTERS</a:t>
            </a:r>
            <a:endParaRPr lang="en-IN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F2048-30AA-D002-6DB3-87C7B3E2E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91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87F6-AC33-A1D4-BD35-0F355BDF8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1000" y="176488"/>
            <a:ext cx="5314950" cy="724215"/>
          </a:xfrm>
        </p:spPr>
        <p:txBody>
          <a:bodyPr>
            <a:normAutofit/>
          </a:bodyPr>
          <a:lstStyle/>
          <a:p>
            <a:r>
              <a:rPr lang="en-IN" sz="4000" b="1" u="sng" dirty="0">
                <a:solidFill>
                  <a:schemeClr val="accent1"/>
                </a:solidFill>
              </a:rPr>
              <a:t>STRIP PLOTS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9C691B6-12FA-984E-91AD-F737A8266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0549" y="1208704"/>
            <a:ext cx="7781926" cy="448646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70C0"/>
                </a:solidFill>
              </a:rPr>
              <a:t>Gold price yearly in each month</a:t>
            </a:r>
            <a:endParaRPr lang="en-IN" b="1" dirty="0">
              <a:solidFill>
                <a:srgbClr val="0070C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3B343A-F3C9-3413-9EF7-C299912AB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43" y="1965351"/>
            <a:ext cx="11177514" cy="44894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E8D489-5635-6C23-A2F1-0D338FAED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31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AA8E53-73A3-A86C-BC89-F03CDAA8BCA4}"/>
              </a:ext>
            </a:extLst>
          </p:cNvPr>
          <p:cNvSpPr txBox="1"/>
          <p:nvPr/>
        </p:nvSpPr>
        <p:spPr>
          <a:xfrm>
            <a:off x="3957637" y="72509"/>
            <a:ext cx="42767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chemeClr val="accent1"/>
                </a:solidFill>
              </a:rPr>
              <a:t>Volatility PLOTS</a:t>
            </a:r>
            <a:endParaRPr lang="en-IN" sz="4000" b="1" u="sn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93F36-9259-AA99-6281-B1B5F6BB89FF}"/>
              </a:ext>
            </a:extLst>
          </p:cNvPr>
          <p:cNvSpPr txBox="1"/>
          <p:nvPr/>
        </p:nvSpPr>
        <p:spPr>
          <a:xfrm>
            <a:off x="866776" y="761360"/>
            <a:ext cx="9686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70C0"/>
                </a:solidFill>
              </a:rPr>
              <a:t> Gold price volatility in 2016 IN days</a:t>
            </a:r>
            <a:endParaRPr lang="en-IN" b="1" dirty="0">
              <a:solidFill>
                <a:srgbClr val="0070C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144B02-9082-8C16-E65A-1283166B5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1" y="1246317"/>
            <a:ext cx="9686923" cy="24705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4500DE-C4ED-4617-351F-FAFF9D5ADB70}"/>
              </a:ext>
            </a:extLst>
          </p:cNvPr>
          <p:cNvSpPr txBox="1"/>
          <p:nvPr/>
        </p:nvSpPr>
        <p:spPr>
          <a:xfrm>
            <a:off x="909637" y="38324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70C0"/>
                </a:solidFill>
              </a:rPr>
              <a:t>Gold price volatility in 2020 in months</a:t>
            </a:r>
            <a:endParaRPr lang="en-IN" b="1" dirty="0">
              <a:solidFill>
                <a:srgbClr val="0070C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34D78F-221E-F231-B15E-F2215AC74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1" y="4201820"/>
            <a:ext cx="9686922" cy="24705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FF10BB-4B4C-F9A7-57FE-2548254C7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9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F23B8A-C55F-BE97-6517-483BE72D3706}"/>
              </a:ext>
            </a:extLst>
          </p:cNvPr>
          <p:cNvSpPr txBox="1"/>
          <p:nvPr/>
        </p:nvSpPr>
        <p:spPr>
          <a:xfrm>
            <a:off x="342900" y="34298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70C0"/>
                </a:solidFill>
              </a:rPr>
              <a:t>Gold price SD monthly since 2016</a:t>
            </a: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E3F08A-4BC3-7B3B-01E2-9F84E77662D0}"/>
              </a:ext>
            </a:extLst>
          </p:cNvPr>
          <p:cNvSpPr txBox="1"/>
          <p:nvPr/>
        </p:nvSpPr>
        <p:spPr>
          <a:xfrm>
            <a:off x="342900" y="158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70C0"/>
                </a:solidFill>
              </a:rPr>
              <a:t>Gold price volatility in 2020 in MONTHS</a:t>
            </a:r>
            <a:endParaRPr lang="en-IN" b="1" dirty="0">
              <a:solidFill>
                <a:srgbClr val="0070C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8D5D37-06FD-60F1-269A-E233AD4A0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2" y="527566"/>
            <a:ext cx="10706475" cy="27804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effectLst>
            <a:glow rad="12700">
              <a:schemeClr val="accent1">
                <a:alpha val="40000"/>
              </a:schemeClr>
            </a:glo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D37A43-22A1-D8EA-A581-280A4D877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1" y="3989294"/>
            <a:ext cx="10706475" cy="27104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D326F0-C4EF-E912-BDF0-31DAB92AA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872" y="264328"/>
            <a:ext cx="2217223" cy="61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36453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392</TotalTime>
  <Words>353</Words>
  <Application>Microsoft Office PowerPoint</Application>
  <PresentationFormat>Widescreen</PresentationFormat>
  <Paragraphs>59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Roboto</vt:lpstr>
      <vt:lpstr>Wingdings</vt:lpstr>
      <vt:lpstr>Vapor Trail</vt:lpstr>
      <vt:lpstr>GOLD PRICE PREDICTION</vt:lpstr>
      <vt:lpstr>Business Objective</vt:lpstr>
      <vt:lpstr>                      DATA SET DETAILS</vt:lpstr>
      <vt:lpstr>Changes ARE DONE BY adding days , MONTHS, differences and Quarter for  data preprocessing  </vt:lpstr>
      <vt:lpstr>DATA SET Visualization In Line graph  </vt:lpstr>
      <vt:lpstr>EXPLORATORY DATA ANALYSIS</vt:lpstr>
      <vt:lpstr>STRIP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GOLD PRICE PREDICTION</dc:title>
  <dc:creator>mahesh</dc:creator>
  <cp:lastModifiedBy>Payal Jejurkar</cp:lastModifiedBy>
  <cp:revision>30</cp:revision>
  <dcterms:created xsi:type="dcterms:W3CDTF">2022-12-15T21:54:21Z</dcterms:created>
  <dcterms:modified xsi:type="dcterms:W3CDTF">2022-12-19T08:13:54Z</dcterms:modified>
</cp:coreProperties>
</file>